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e6ae8cb17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e6ae8cb1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ae6ae8cb17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ae6ae8cb17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ae6ae8cb17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ae6ae8cb17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e6ae8cb17_1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e6ae8cb17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ae6ae8cb17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ae6ae8cb17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b7b6122f2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b7b6122f2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ae6ae8cb17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ae6ae8cb17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ae6ae8cb17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ae6ae8cb17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ae6ae8cb1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ae6ae8cb1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ae6ae8cb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ae6ae8cb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e6ae8cb17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e6ae8cb17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55bcc7f0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55bcc7f0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solidFill>
                <a:schemeClr val="dk1"/>
              </a:solidFill>
              <a:latin typeface="Trebuchet MS"/>
              <a:ea typeface="Trebuchet MS"/>
              <a:cs typeface="Trebuchet MS"/>
              <a:sym typeface="Trebuchet M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e6ae8cb17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e6ae8cb17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ae6ae8cb17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ae6ae8cb17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e6ae8cb17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e6ae8cb17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hyperlink" Target="https://www.momice.com/nl/momice-onlin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png"/><Relationship Id="rId11" Type="http://schemas.openxmlformats.org/officeDocument/2006/relationships/image" Target="../media/image14.png"/><Relationship Id="rId10" Type="http://schemas.openxmlformats.org/officeDocument/2006/relationships/image" Target="../media/image15.jp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hyperlink" Target="http://momice.com/online" TargetMode="External"/><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0"/>
          <a:stretch/>
        </p:blipFill>
        <p:spPr>
          <a:xfrm>
            <a:off x="2801" y="0"/>
            <a:ext cx="9141201" cy="5143502"/>
          </a:xfrm>
          <a:prstGeom prst="rect">
            <a:avLst/>
          </a:prstGeom>
          <a:noFill/>
          <a:ln>
            <a:noFill/>
          </a:ln>
        </p:spPr>
      </p:pic>
      <p:pic>
        <p:nvPicPr>
          <p:cNvPr id="55" name="Google Shape;55;p13"/>
          <p:cNvPicPr preferRelativeResize="0"/>
          <p:nvPr/>
        </p:nvPicPr>
        <p:blipFill>
          <a:blip r:embed="rId4">
            <a:alphaModFix/>
          </a:blip>
          <a:stretch>
            <a:fillRect/>
          </a:stretch>
        </p:blipFill>
        <p:spPr>
          <a:xfrm>
            <a:off x="556100" y="1471175"/>
            <a:ext cx="1238250" cy="361150"/>
          </a:xfrm>
          <a:prstGeom prst="rect">
            <a:avLst/>
          </a:prstGeom>
          <a:noFill/>
          <a:ln>
            <a:noFill/>
          </a:ln>
        </p:spPr>
      </p:pic>
      <p:sp>
        <p:nvSpPr>
          <p:cNvPr id="56" name="Google Shape;56;p13"/>
          <p:cNvSpPr txBox="1"/>
          <p:nvPr/>
        </p:nvSpPr>
        <p:spPr>
          <a:xfrm>
            <a:off x="460875" y="2013675"/>
            <a:ext cx="2838600" cy="9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3100">
                <a:latin typeface="Trebuchet MS"/>
                <a:ea typeface="Trebuchet MS"/>
                <a:cs typeface="Trebuchet MS"/>
                <a:sym typeface="Trebuchet MS"/>
              </a:rPr>
              <a:t>5 redenen </a:t>
            </a:r>
            <a:endParaRPr b="1" sz="3100">
              <a:latin typeface="Trebuchet MS"/>
              <a:ea typeface="Trebuchet MS"/>
              <a:cs typeface="Trebuchet MS"/>
              <a:sym typeface="Trebuchet MS"/>
            </a:endParaRPr>
          </a:p>
        </p:txBody>
      </p:sp>
      <p:sp>
        <p:nvSpPr>
          <p:cNvPr id="57" name="Google Shape;57;p13"/>
          <p:cNvSpPr txBox="1"/>
          <p:nvPr/>
        </p:nvSpPr>
        <p:spPr>
          <a:xfrm>
            <a:off x="460875" y="2628150"/>
            <a:ext cx="2730000" cy="96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sz="1600">
                <a:latin typeface="Trebuchet MS"/>
                <a:ea typeface="Trebuchet MS"/>
                <a:cs typeface="Trebuchet MS"/>
                <a:sym typeface="Trebuchet MS"/>
              </a:rPr>
              <a:t>Waarom jouw online events meer verdienen dan videoconferencing</a:t>
            </a:r>
            <a:endParaRPr sz="16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600">
              <a:latin typeface="Trebuchet MS"/>
              <a:ea typeface="Trebuchet MS"/>
              <a:cs typeface="Trebuchet MS"/>
              <a:sym typeface="Trebuchet MS"/>
            </a:endParaRPr>
          </a:p>
          <a:p>
            <a:pPr indent="0" lvl="0" marL="0" rtl="0" algn="l">
              <a:spcBef>
                <a:spcPts val="0"/>
              </a:spcBef>
              <a:spcAft>
                <a:spcPts val="0"/>
              </a:spcAft>
              <a:buNone/>
            </a:pPr>
            <a:r>
              <a:t/>
            </a:r>
            <a:endParaRPr sz="1600">
              <a:latin typeface="Trebuchet MS"/>
              <a:ea typeface="Trebuchet MS"/>
              <a:cs typeface="Trebuchet MS"/>
              <a:sym typeface="Trebuchet MS"/>
            </a:endParaRPr>
          </a:p>
        </p:txBody>
      </p:sp>
      <p:pic>
        <p:nvPicPr>
          <p:cNvPr id="58" name="Google Shape;58;p13"/>
          <p:cNvPicPr preferRelativeResize="0"/>
          <p:nvPr/>
        </p:nvPicPr>
        <p:blipFill>
          <a:blip r:embed="rId5">
            <a:alphaModFix/>
          </a:blip>
          <a:stretch>
            <a:fillRect/>
          </a:stretch>
        </p:blipFill>
        <p:spPr>
          <a:xfrm>
            <a:off x="556100" y="1471175"/>
            <a:ext cx="1238250" cy="361150"/>
          </a:xfrm>
          <a:prstGeom prst="rect">
            <a:avLst/>
          </a:prstGeom>
          <a:noFill/>
          <a:ln>
            <a:noFill/>
          </a:ln>
        </p:spPr>
      </p:pic>
      <p:pic>
        <p:nvPicPr>
          <p:cNvPr id="59" name="Google Shape;59;p13"/>
          <p:cNvPicPr preferRelativeResize="0"/>
          <p:nvPr/>
        </p:nvPicPr>
        <p:blipFill>
          <a:blip r:embed="rId6">
            <a:alphaModFix/>
          </a:blip>
          <a:stretch>
            <a:fillRect/>
          </a:stretch>
        </p:blipFill>
        <p:spPr>
          <a:xfrm>
            <a:off x="444038" y="3595050"/>
            <a:ext cx="835949" cy="361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2"/>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53" name="Google Shape;153;p22"/>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22"/>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55" name="Google Shape;155;p22"/>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984750" y="1217325"/>
            <a:ext cx="3349200" cy="368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Hoe meer je vraagt aan je publiek, hoe beter je weet waar ze behoefte aan hebben. Doordat je </a:t>
            </a:r>
            <a:r>
              <a:rPr b="1" lang="nl" sz="1200">
                <a:latin typeface="Trebuchet MS"/>
                <a:ea typeface="Trebuchet MS"/>
                <a:cs typeface="Trebuchet MS"/>
                <a:sym typeface="Trebuchet MS"/>
              </a:rPr>
              <a:t>de doelgroep leert kennen</a:t>
            </a:r>
            <a:r>
              <a:rPr lang="nl" sz="1200">
                <a:latin typeface="Trebuchet MS"/>
                <a:ea typeface="Trebuchet MS"/>
                <a:cs typeface="Trebuchet MS"/>
                <a:sym typeface="Trebuchet MS"/>
              </a:rPr>
              <a:t>, kun je de strategie van je organisatie vormgeven – en daar toekomstige events op aanpassen.</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Je kunt op deze manier ook testen of de boodschap is aangekomen en waar jouw volgende product of service aan moet voldoen.</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57" name="Google Shape;157;p22"/>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4. Publieksinteractie geeft waardevolle informatie</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pic>
        <p:nvPicPr>
          <p:cNvPr id="158" name="Google Shape;158;p22"/>
          <p:cNvPicPr preferRelativeResize="0"/>
          <p:nvPr/>
        </p:nvPicPr>
        <p:blipFill>
          <a:blip r:embed="rId5">
            <a:alphaModFix/>
          </a:blip>
          <a:stretch>
            <a:fillRect/>
          </a:stretch>
        </p:blipFill>
        <p:spPr>
          <a:xfrm>
            <a:off x="3618222" y="975050"/>
            <a:ext cx="6040488" cy="3625501"/>
          </a:xfrm>
          <a:prstGeom prst="rect">
            <a:avLst/>
          </a:prstGeom>
          <a:noFill/>
          <a:ln>
            <a:noFill/>
          </a:ln>
        </p:spPr>
      </p:pic>
      <p:sp>
        <p:nvSpPr>
          <p:cNvPr id="159" name="Google Shape;159;p22"/>
          <p:cNvSpPr/>
          <p:nvPr/>
        </p:nvSpPr>
        <p:spPr>
          <a:xfrm>
            <a:off x="4712650" y="1614925"/>
            <a:ext cx="3851700" cy="23457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2"/>
          <p:cNvPicPr preferRelativeResize="0"/>
          <p:nvPr/>
        </p:nvPicPr>
        <p:blipFill rotWithShape="1">
          <a:blip r:embed="rId6">
            <a:alphaModFix/>
          </a:blip>
          <a:srcRect b="3296" l="0" r="0" t="3306"/>
          <a:stretch/>
        </p:blipFill>
        <p:spPr>
          <a:xfrm>
            <a:off x="4712638" y="1614928"/>
            <a:ext cx="3851633" cy="234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3"/>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66" name="Google Shape;166;p23"/>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23"/>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68" name="Google Shape;168;p23"/>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3"/>
          <p:cNvSpPr txBox="1"/>
          <p:nvPr/>
        </p:nvSpPr>
        <p:spPr>
          <a:xfrm>
            <a:off x="984750" y="1217325"/>
            <a:ext cx="37575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Een professioneel online event biedt </a:t>
            </a:r>
            <a:r>
              <a:rPr b="1" lang="nl" sz="1200">
                <a:latin typeface="Trebuchet MS"/>
                <a:ea typeface="Trebuchet MS"/>
                <a:cs typeface="Trebuchet MS"/>
                <a:sym typeface="Trebuchet MS"/>
              </a:rPr>
              <a:t>een schat aan waardevolle content die je kunt hergebruiken</a:t>
            </a:r>
            <a:r>
              <a:rPr lang="nl" sz="1200">
                <a:latin typeface="Trebuchet MS"/>
                <a:ea typeface="Trebuchet MS"/>
                <a:cs typeface="Trebuchet MS"/>
                <a:sym typeface="Trebuchet MS"/>
              </a:rPr>
              <a:t> binnen de marketing strategie. Mooie quotes van sprekers en scherpe analyses van presentatoren kunnen makkelijk gedeeld worden op social media en trekken zo eenvoudig nieuwe klanten aan.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Ook leent een professionele, goed geregisseerde opname zich heel goed voor hergebruik op een later moment.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70" name="Google Shape;170;p23"/>
          <p:cNvSpPr txBox="1"/>
          <p:nvPr/>
        </p:nvSpPr>
        <p:spPr>
          <a:xfrm>
            <a:off x="994250" y="371275"/>
            <a:ext cx="41577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5. Content hergebruiken </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bespaart geld</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pic>
        <p:nvPicPr>
          <p:cNvPr id="171" name="Google Shape;171;p23"/>
          <p:cNvPicPr preferRelativeResize="0"/>
          <p:nvPr/>
        </p:nvPicPr>
        <p:blipFill rotWithShape="1">
          <a:blip r:embed="rId5">
            <a:alphaModFix/>
          </a:blip>
          <a:srcRect b="0" l="0" r="0" t="0"/>
          <a:stretch/>
        </p:blipFill>
        <p:spPr>
          <a:xfrm>
            <a:off x="4897375" y="597320"/>
            <a:ext cx="3217926" cy="3948859"/>
          </a:xfrm>
          <a:prstGeom prst="rect">
            <a:avLst/>
          </a:prstGeom>
          <a:noFill/>
          <a:ln>
            <a:noFill/>
          </a:ln>
          <a:effectLst>
            <a:outerShdw blurRad="142875" rotWithShape="0" algn="bl" dir="5400000" dist="38100">
              <a:srgbClr val="B7B7B7">
                <a:alpha val="56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4"/>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77" name="Google Shape;177;p24"/>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4"/>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79" name="Google Shape;179;p24"/>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4"/>
          <p:cNvSpPr/>
          <p:nvPr/>
        </p:nvSpPr>
        <p:spPr>
          <a:xfrm>
            <a:off x="9157200" y="-29375"/>
            <a:ext cx="3757500" cy="52911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4"/>
          <p:cNvSpPr txBox="1"/>
          <p:nvPr/>
        </p:nvSpPr>
        <p:spPr>
          <a:xfrm>
            <a:off x="984750" y="1217325"/>
            <a:ext cx="35112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Ook bij online events geldt: kwaliteit kost geld. En kwalitatieve online events dus ook. </a:t>
            </a:r>
            <a:r>
              <a:rPr b="1" lang="nl" sz="1200">
                <a:latin typeface="Trebuchet MS"/>
                <a:ea typeface="Trebuchet MS"/>
                <a:cs typeface="Trebuchet MS"/>
                <a:sym typeface="Trebuchet MS"/>
              </a:rPr>
              <a:t>Goede techniek, een professionele setting en een goede (beeld)regisseur zijn kostbaar.</a:t>
            </a:r>
            <a:r>
              <a:rPr lang="nl" sz="1200">
                <a:latin typeface="Trebuchet MS"/>
                <a:ea typeface="Trebuchet MS"/>
                <a:cs typeface="Trebuchet MS"/>
                <a:sym typeface="Trebuchet MS"/>
              </a:rPr>
              <a:t> </a:t>
            </a:r>
            <a:endParaRPr b="1"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Online events zijn vaak een stuk goedkoper dan fysieke events. Voor 8000 euro heb je al heel wat. Maar gratis zijn ze dus niet!</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82" name="Google Shape;182;p24"/>
          <p:cNvSpPr txBox="1"/>
          <p:nvPr/>
        </p:nvSpPr>
        <p:spPr>
          <a:xfrm>
            <a:off x="994250" y="371275"/>
            <a:ext cx="41577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900">
              <a:latin typeface="Trebuchet MS"/>
              <a:ea typeface="Trebuchet MS"/>
              <a:cs typeface="Trebuchet MS"/>
              <a:sym typeface="Trebuchet MS"/>
            </a:endParaRPr>
          </a:p>
          <a:p>
            <a:pPr indent="0" lvl="0" marL="0" rtl="0" algn="l">
              <a:spcBef>
                <a:spcPts val="0"/>
              </a:spcBef>
              <a:spcAft>
                <a:spcPts val="0"/>
              </a:spcAft>
              <a:buNone/>
            </a:pPr>
            <a:r>
              <a:rPr b="1" lang="nl" sz="1900">
                <a:latin typeface="Trebuchet MS"/>
                <a:ea typeface="Trebuchet MS"/>
                <a:cs typeface="Trebuchet MS"/>
                <a:sym typeface="Trebuchet MS"/>
              </a:rPr>
              <a:t>Kwaliteit kost geld</a:t>
            </a:r>
            <a:endParaRPr b="1" sz="1900">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5"/>
          <p:cNvPicPr preferRelativeResize="0"/>
          <p:nvPr/>
        </p:nvPicPr>
        <p:blipFill rotWithShape="1">
          <a:blip r:embed="rId3">
            <a:alphaModFix/>
          </a:blip>
          <a:srcRect b="0" l="0" r="0" t="0"/>
          <a:stretch/>
        </p:blipFill>
        <p:spPr>
          <a:xfrm>
            <a:off x="19713" y="-12"/>
            <a:ext cx="9141227" cy="5143502"/>
          </a:xfrm>
          <a:prstGeom prst="rect">
            <a:avLst/>
          </a:prstGeom>
          <a:noFill/>
          <a:ln>
            <a:noFill/>
          </a:ln>
        </p:spPr>
      </p:pic>
      <p:sp>
        <p:nvSpPr>
          <p:cNvPr id="188" name="Google Shape;188;p25"/>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25"/>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90" name="Google Shape;190;p25"/>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5"/>
          <p:cNvSpPr/>
          <p:nvPr/>
        </p:nvSpPr>
        <p:spPr>
          <a:xfrm>
            <a:off x="9157200" y="-29375"/>
            <a:ext cx="3757500" cy="52911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5"/>
          <p:cNvSpPr txBox="1"/>
          <p:nvPr/>
        </p:nvSpPr>
        <p:spPr>
          <a:xfrm>
            <a:off x="984750" y="1217325"/>
            <a:ext cx="35112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Online events zijn dus niet gratis. Net als bij fysieke events worden kosten gemaakt voor:</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solidFill>
                  <a:schemeClr val="dk1"/>
                </a:solidFill>
                <a:latin typeface="Trebuchet MS"/>
                <a:ea typeface="Trebuchet MS"/>
                <a:cs typeface="Trebuchet MS"/>
                <a:sym typeface="Trebuchet MS"/>
              </a:rPr>
              <a:t>Locatie (studio, setting en online platform), </a:t>
            </a:r>
            <a:endParaRPr sz="1200">
              <a:solidFill>
                <a:schemeClr val="dk1"/>
              </a:solidFill>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Concept, scripting en regie</a:t>
            </a:r>
            <a:endParaRPr sz="1200">
              <a:latin typeface="Trebuchet MS"/>
              <a:ea typeface="Trebuchet MS"/>
              <a:cs typeface="Trebuchet MS"/>
              <a:sym typeface="Trebuchet MS"/>
            </a:endParaRPr>
          </a:p>
          <a:p>
            <a:pPr indent="-304800" lvl="0" marL="457200" rtl="0" algn="l">
              <a:lnSpc>
                <a:spcPct val="150000"/>
              </a:lnSpc>
              <a:spcBef>
                <a:spcPts val="0"/>
              </a:spcBef>
              <a:spcAft>
                <a:spcPts val="0"/>
              </a:spcAft>
              <a:buClr>
                <a:srgbClr val="55A088"/>
              </a:buClr>
              <a:buSzPts val="1200"/>
              <a:buFont typeface="Trebuchet MS"/>
              <a:buChar char="●"/>
            </a:pPr>
            <a:r>
              <a:rPr lang="nl" sz="1200">
                <a:solidFill>
                  <a:schemeClr val="dk1"/>
                </a:solidFill>
                <a:latin typeface="Trebuchet MS"/>
                <a:ea typeface="Trebuchet MS"/>
                <a:cs typeface="Trebuchet MS"/>
                <a:sym typeface="Trebuchet MS"/>
              </a:rPr>
              <a:t>Techniek</a:t>
            </a:r>
            <a:r>
              <a:rPr lang="nl" sz="1200">
                <a:solidFill>
                  <a:schemeClr val="dk1"/>
                </a:solidFill>
                <a:latin typeface="Trebuchet MS"/>
                <a:ea typeface="Trebuchet MS"/>
                <a:cs typeface="Trebuchet MS"/>
                <a:sym typeface="Trebuchet MS"/>
              </a:rPr>
              <a:t> (camera’s, geluid, licht) </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Crew (cameramensen, geluidstechnici, lichtexperts, regisseurs)</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Interactie (software en moderator)</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Sprekers en presentatoren</a:t>
            </a:r>
            <a:br>
              <a:rPr lang="nl" sz="1200">
                <a:latin typeface="Trebuchet MS"/>
                <a:ea typeface="Trebuchet MS"/>
                <a:cs typeface="Trebuchet MS"/>
                <a:sym typeface="Trebuchet MS"/>
              </a:rPr>
            </a:b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Feitelijk is de enige kostenpost die echt wegvalt de catering.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93" name="Google Shape;193;p25"/>
          <p:cNvSpPr txBox="1"/>
          <p:nvPr/>
        </p:nvSpPr>
        <p:spPr>
          <a:xfrm>
            <a:off x="994250" y="371275"/>
            <a:ext cx="41577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De kosten van impactvolle </a:t>
            </a:r>
            <a:endParaRPr b="1" sz="1900">
              <a:latin typeface="Trebuchet MS"/>
              <a:ea typeface="Trebuchet MS"/>
              <a:cs typeface="Trebuchet MS"/>
              <a:sym typeface="Trebuchet MS"/>
            </a:endParaRPr>
          </a:p>
          <a:p>
            <a:pPr indent="0" lvl="0" marL="0" rtl="0" algn="l">
              <a:spcBef>
                <a:spcPts val="0"/>
              </a:spcBef>
              <a:spcAft>
                <a:spcPts val="0"/>
              </a:spcAft>
              <a:buNone/>
            </a:pPr>
            <a:r>
              <a:rPr b="1" lang="nl" sz="1900">
                <a:latin typeface="Trebuchet MS"/>
                <a:ea typeface="Trebuchet MS"/>
                <a:cs typeface="Trebuchet MS"/>
                <a:sym typeface="Trebuchet MS"/>
              </a:rPr>
              <a:t>online events</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99" name="Google Shape;199;p26"/>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6"/>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201" name="Google Shape;201;p26"/>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p:nvPr/>
        </p:nvSpPr>
        <p:spPr>
          <a:xfrm>
            <a:off x="9157200" y="-29375"/>
            <a:ext cx="3757500" cy="52911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txBox="1"/>
          <p:nvPr/>
        </p:nvSpPr>
        <p:spPr>
          <a:xfrm>
            <a:off x="984750" y="1217325"/>
            <a:ext cx="35112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Ga voor </a:t>
            </a:r>
            <a:r>
              <a:rPr b="1" lang="nl" sz="1200">
                <a:latin typeface="Trebuchet MS"/>
                <a:ea typeface="Trebuchet MS"/>
                <a:cs typeface="Trebuchet MS"/>
                <a:sym typeface="Trebuchet MS"/>
              </a:rPr>
              <a:t>kwaliteit boven kwantiteit.</a:t>
            </a:r>
            <a:r>
              <a:rPr lang="nl" sz="1200">
                <a:latin typeface="Trebuchet MS"/>
                <a:ea typeface="Trebuchet MS"/>
                <a:cs typeface="Trebuchet MS"/>
                <a:sym typeface="Trebuchet MS"/>
              </a:rPr>
              <a:t> Maak budget vrij voor kwalitatieve online events in plaats van doorgaan met veel matige events.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Maak daarbij gebruik van professionele studio’s en </a:t>
            </a:r>
            <a:r>
              <a:rPr b="1" lang="nl" sz="1200">
                <a:latin typeface="Trebuchet MS"/>
                <a:ea typeface="Trebuchet MS"/>
                <a:cs typeface="Trebuchet MS"/>
                <a:sym typeface="Trebuchet MS"/>
              </a:rPr>
              <a:t>online event platformen zoals </a:t>
            </a:r>
            <a:r>
              <a:rPr b="1" lang="nl" sz="1200" u="sng">
                <a:solidFill>
                  <a:schemeClr val="hlink"/>
                </a:solidFill>
                <a:latin typeface="Trebuchet MS"/>
                <a:ea typeface="Trebuchet MS"/>
                <a:cs typeface="Trebuchet MS"/>
                <a:sym typeface="Trebuchet MS"/>
                <a:hlinkClick r:id="rId5"/>
              </a:rPr>
              <a:t>Momice Online</a:t>
            </a:r>
            <a:r>
              <a:rPr lang="nl" sz="1200">
                <a:latin typeface="Trebuchet MS"/>
                <a:ea typeface="Trebuchet MS"/>
                <a:cs typeface="Trebuchet MS"/>
                <a:sym typeface="Trebuchet MS"/>
              </a:rPr>
              <a:t> voor een professionele uitstraling, een prettige beleving en waardevolle inzichten.</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204" name="Google Shape;204;p26"/>
          <p:cNvSpPr txBox="1"/>
          <p:nvPr/>
        </p:nvSpPr>
        <p:spPr>
          <a:xfrm>
            <a:off x="994250" y="371275"/>
            <a:ext cx="4157700" cy="7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Conclusie: Investeer in online events en maak budget vrij</a:t>
            </a:r>
            <a:endParaRPr b="1" sz="1900">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b="0" l="0" r="0" t="0"/>
          <a:stretch/>
        </p:blipFill>
        <p:spPr>
          <a:xfrm>
            <a:off x="2763" y="0"/>
            <a:ext cx="9141227" cy="5143502"/>
          </a:xfrm>
          <a:prstGeom prst="rect">
            <a:avLst/>
          </a:prstGeom>
          <a:noFill/>
          <a:ln>
            <a:noFill/>
          </a:ln>
        </p:spPr>
      </p:pic>
      <p:pic>
        <p:nvPicPr>
          <p:cNvPr id="210" name="Google Shape;210;p27"/>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211" name="Google Shape;211;p27"/>
          <p:cNvSpPr txBox="1"/>
          <p:nvPr/>
        </p:nvSpPr>
        <p:spPr>
          <a:xfrm>
            <a:off x="918050" y="371275"/>
            <a:ext cx="41577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2100">
                <a:latin typeface="Trebuchet MS"/>
                <a:ea typeface="Trebuchet MS"/>
                <a:cs typeface="Trebuchet MS"/>
                <a:sym typeface="Trebuchet MS"/>
              </a:rPr>
              <a:t>Momice presents: </a:t>
            </a:r>
            <a:br>
              <a:rPr b="1" lang="nl" sz="2100">
                <a:latin typeface="Trebuchet MS"/>
                <a:ea typeface="Trebuchet MS"/>
                <a:cs typeface="Trebuchet MS"/>
                <a:sym typeface="Trebuchet MS"/>
              </a:rPr>
            </a:br>
            <a:r>
              <a:rPr b="1" lang="nl" sz="2100">
                <a:latin typeface="Trebuchet MS"/>
                <a:ea typeface="Trebuchet MS"/>
                <a:cs typeface="Trebuchet MS"/>
                <a:sym typeface="Trebuchet MS"/>
              </a:rPr>
              <a:t>Compleet studiopakket</a:t>
            </a:r>
            <a:endParaRPr b="1" sz="21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2100">
              <a:latin typeface="Trebuchet MS"/>
              <a:ea typeface="Trebuchet MS"/>
              <a:cs typeface="Trebuchet MS"/>
              <a:sym typeface="Trebuchet MS"/>
            </a:endParaRPr>
          </a:p>
          <a:p>
            <a:pPr indent="0" lvl="0" marL="0" rtl="0" algn="l">
              <a:spcBef>
                <a:spcPts val="0"/>
              </a:spcBef>
              <a:spcAft>
                <a:spcPts val="0"/>
              </a:spcAft>
              <a:buNone/>
            </a:pPr>
            <a:r>
              <a:t/>
            </a:r>
            <a:endParaRPr b="1" sz="2100">
              <a:latin typeface="Trebuchet MS"/>
              <a:ea typeface="Trebuchet MS"/>
              <a:cs typeface="Trebuchet MS"/>
              <a:sym typeface="Trebuchet MS"/>
            </a:endParaRPr>
          </a:p>
        </p:txBody>
      </p:sp>
      <p:sp>
        <p:nvSpPr>
          <p:cNvPr id="212" name="Google Shape;212;p27"/>
          <p:cNvSpPr txBox="1"/>
          <p:nvPr/>
        </p:nvSpPr>
        <p:spPr>
          <a:xfrm>
            <a:off x="993600" y="866875"/>
            <a:ext cx="41577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Trebuchet MS"/>
              <a:ea typeface="Trebuchet MS"/>
              <a:cs typeface="Trebuchet MS"/>
              <a:sym typeface="Trebuchet MS"/>
            </a:endParaRPr>
          </a:p>
        </p:txBody>
      </p:sp>
      <p:sp>
        <p:nvSpPr>
          <p:cNvPr id="213" name="Google Shape;213;p27"/>
          <p:cNvSpPr txBox="1"/>
          <p:nvPr/>
        </p:nvSpPr>
        <p:spPr>
          <a:xfrm>
            <a:off x="908550" y="1293525"/>
            <a:ext cx="3663600" cy="3069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Wil jij TV-waardige online events maken? Momice en partners bieden een alles-in-1 pakket voor al jouw online events, in een professionele studio:</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Momice Online | </a:t>
            </a:r>
            <a:r>
              <a:rPr lang="nl" sz="1200">
                <a:solidFill>
                  <a:schemeClr val="dk1"/>
                </a:solidFill>
                <a:latin typeface="Trebuchet MS"/>
                <a:ea typeface="Trebuchet MS"/>
                <a:cs typeface="Trebuchet MS"/>
                <a:sym typeface="Trebuchet MS"/>
              </a:rPr>
              <a:t>Online event platform</a:t>
            </a:r>
            <a:endParaRPr sz="1200">
              <a:solidFill>
                <a:schemeClr val="dk1"/>
              </a:solidFill>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Momice Agency</a:t>
            </a:r>
            <a:r>
              <a:rPr lang="nl" sz="1200">
                <a:solidFill>
                  <a:schemeClr val="dk1"/>
                </a:solidFill>
                <a:latin typeface="Trebuchet MS"/>
                <a:ea typeface="Trebuchet MS"/>
                <a:cs typeface="Trebuchet MS"/>
                <a:sym typeface="Trebuchet MS"/>
              </a:rPr>
              <a:t> | Registratie &amp; communicatie</a:t>
            </a:r>
            <a:endParaRPr sz="1200">
              <a:solidFill>
                <a:schemeClr val="dk1"/>
              </a:solidFill>
              <a:latin typeface="Trebuchet MS"/>
              <a:ea typeface="Trebuchet MS"/>
              <a:cs typeface="Trebuchet MS"/>
              <a:sym typeface="Trebuchet MS"/>
            </a:endParaRPr>
          </a:p>
          <a:p>
            <a:pPr indent="-304800" lvl="0" marL="4572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We Are Live </a:t>
            </a:r>
            <a:r>
              <a:rPr lang="nl" sz="1200">
                <a:solidFill>
                  <a:schemeClr val="dk1"/>
                </a:solidFill>
                <a:latin typeface="Trebuchet MS"/>
                <a:ea typeface="Trebuchet MS"/>
                <a:cs typeface="Trebuchet MS"/>
                <a:sym typeface="Trebuchet MS"/>
              </a:rPr>
              <a:t>| Format, regie en product</a:t>
            </a:r>
            <a:r>
              <a:rPr lang="nl" sz="1200">
                <a:solidFill>
                  <a:schemeClr val="dk1"/>
                </a:solidFill>
                <a:latin typeface="Trebuchet MS"/>
                <a:ea typeface="Trebuchet MS"/>
                <a:cs typeface="Trebuchet MS"/>
                <a:sym typeface="Trebuchet MS"/>
              </a:rPr>
              <a:t>ie</a:t>
            </a:r>
            <a:endParaRPr b="1" sz="1200">
              <a:solidFill>
                <a:schemeClr val="dk1"/>
              </a:solidFill>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A’DAM Toren</a:t>
            </a:r>
            <a:r>
              <a:rPr lang="nl" sz="1200">
                <a:solidFill>
                  <a:schemeClr val="dk1"/>
                </a:solidFill>
                <a:latin typeface="Trebuchet MS"/>
                <a:ea typeface="Trebuchet MS"/>
                <a:cs typeface="Trebuchet MS"/>
                <a:sym typeface="Trebuchet MS"/>
              </a:rPr>
              <a:t> | Studio</a:t>
            </a:r>
            <a:endParaRPr sz="1200">
              <a:solidFill>
                <a:schemeClr val="dk1"/>
              </a:solidFill>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Eventfabriek </a:t>
            </a:r>
            <a:r>
              <a:rPr lang="nl" sz="1200">
                <a:solidFill>
                  <a:schemeClr val="dk1"/>
                </a:solidFill>
                <a:latin typeface="Trebuchet MS"/>
                <a:ea typeface="Trebuchet MS"/>
                <a:cs typeface="Trebuchet MS"/>
                <a:sym typeface="Trebuchet MS"/>
              </a:rPr>
              <a:t>| Techniek</a:t>
            </a:r>
            <a:endParaRPr sz="1200">
              <a:solidFill>
                <a:schemeClr val="dk1"/>
              </a:solidFill>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solidFill>
                  <a:schemeClr val="dk1"/>
                </a:solidFill>
                <a:latin typeface="Trebuchet MS"/>
                <a:ea typeface="Trebuchet MS"/>
                <a:cs typeface="Trebuchet MS"/>
                <a:sym typeface="Trebuchet MS"/>
              </a:rPr>
              <a:t>Sprekershuys</a:t>
            </a:r>
            <a:r>
              <a:rPr lang="nl" sz="1200">
                <a:solidFill>
                  <a:schemeClr val="dk1"/>
                </a:solidFill>
                <a:latin typeface="Trebuchet MS"/>
                <a:ea typeface="Trebuchet MS"/>
                <a:cs typeface="Trebuchet MS"/>
                <a:sym typeface="Trebuchet MS"/>
              </a:rPr>
              <a:t> | Presentatoren &amp; sprekers</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pic>
        <p:nvPicPr>
          <p:cNvPr id="214" name="Google Shape;214;p27"/>
          <p:cNvPicPr preferRelativeResize="0"/>
          <p:nvPr/>
        </p:nvPicPr>
        <p:blipFill>
          <a:blip r:embed="rId5">
            <a:alphaModFix/>
          </a:blip>
          <a:stretch>
            <a:fillRect/>
          </a:stretch>
        </p:blipFill>
        <p:spPr>
          <a:xfrm>
            <a:off x="3620834" y="971938"/>
            <a:ext cx="6040488" cy="3625501"/>
          </a:xfrm>
          <a:prstGeom prst="rect">
            <a:avLst/>
          </a:prstGeom>
          <a:noFill/>
          <a:ln>
            <a:noFill/>
          </a:ln>
        </p:spPr>
      </p:pic>
      <p:pic>
        <p:nvPicPr>
          <p:cNvPr id="215" name="Google Shape;215;p27"/>
          <p:cNvPicPr preferRelativeResize="0"/>
          <p:nvPr/>
        </p:nvPicPr>
        <p:blipFill rotWithShape="1">
          <a:blip r:embed="rId6">
            <a:alphaModFix/>
          </a:blip>
          <a:srcRect b="1266" l="0" r="0" t="1276"/>
          <a:stretch/>
        </p:blipFill>
        <p:spPr>
          <a:xfrm>
            <a:off x="4712638" y="1614928"/>
            <a:ext cx="3851634" cy="2345777"/>
          </a:xfrm>
          <a:prstGeom prst="rect">
            <a:avLst/>
          </a:prstGeom>
          <a:noFill/>
          <a:ln>
            <a:noFill/>
          </a:ln>
        </p:spPr>
      </p:pic>
      <p:sp>
        <p:nvSpPr>
          <p:cNvPr id="216" name="Google Shape;216;p27"/>
          <p:cNvSpPr txBox="1"/>
          <p:nvPr/>
        </p:nvSpPr>
        <p:spPr>
          <a:xfrm>
            <a:off x="986400" y="4521250"/>
            <a:ext cx="41577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latin typeface="Trebuchet MS"/>
                <a:ea typeface="Trebuchet MS"/>
                <a:cs typeface="Trebuchet MS"/>
                <a:sym typeface="Trebuchet MS"/>
              </a:rPr>
              <a:t>Ga naar </a:t>
            </a:r>
            <a:r>
              <a:rPr b="1" lang="nl" sz="1200" u="sng">
                <a:solidFill>
                  <a:schemeClr val="hlink"/>
                </a:solidFill>
                <a:latin typeface="Trebuchet MS"/>
                <a:ea typeface="Trebuchet MS"/>
                <a:cs typeface="Trebuchet MS"/>
                <a:sym typeface="Trebuchet MS"/>
                <a:hlinkClick r:id="rId7"/>
              </a:rPr>
              <a:t>Momice.com/online</a:t>
            </a:r>
            <a:r>
              <a:rPr b="1" lang="nl" sz="1200">
                <a:latin typeface="Trebuchet MS"/>
                <a:ea typeface="Trebuchet MS"/>
                <a:cs typeface="Trebuchet MS"/>
                <a:sym typeface="Trebuchet MS"/>
              </a:rPr>
              <a:t> </a:t>
            </a:r>
            <a:r>
              <a:rPr lang="nl" sz="1200">
                <a:latin typeface="Trebuchet MS"/>
                <a:ea typeface="Trebuchet MS"/>
                <a:cs typeface="Trebuchet MS"/>
                <a:sym typeface="Trebuchet MS"/>
              </a:rPr>
              <a:t>voor meer info</a:t>
            </a:r>
            <a:endParaRPr sz="1200">
              <a:latin typeface="Trebuchet MS"/>
              <a:ea typeface="Trebuchet MS"/>
              <a:cs typeface="Trebuchet MS"/>
              <a:sym typeface="Trebuchet MS"/>
            </a:endParaRPr>
          </a:p>
        </p:txBody>
      </p:sp>
      <p:pic>
        <p:nvPicPr>
          <p:cNvPr id="217" name="Google Shape;217;p27"/>
          <p:cNvPicPr preferRelativeResize="0"/>
          <p:nvPr/>
        </p:nvPicPr>
        <p:blipFill>
          <a:blip r:embed="rId8">
            <a:alphaModFix/>
          </a:blip>
          <a:stretch>
            <a:fillRect/>
          </a:stretch>
        </p:blipFill>
        <p:spPr>
          <a:xfrm>
            <a:off x="5841150" y="4514925"/>
            <a:ext cx="1964599" cy="428650"/>
          </a:xfrm>
          <a:prstGeom prst="rect">
            <a:avLst/>
          </a:prstGeom>
          <a:noFill/>
          <a:ln>
            <a:noFill/>
          </a:ln>
        </p:spPr>
      </p:pic>
      <p:pic>
        <p:nvPicPr>
          <p:cNvPr id="218" name="Google Shape;218;p27"/>
          <p:cNvPicPr preferRelativeResize="0"/>
          <p:nvPr/>
        </p:nvPicPr>
        <p:blipFill rotWithShape="1">
          <a:blip r:embed="rId9">
            <a:alphaModFix/>
          </a:blip>
          <a:srcRect b="1266" l="0" r="0" t="1276"/>
          <a:stretch/>
        </p:blipFill>
        <p:spPr>
          <a:xfrm>
            <a:off x="4712638" y="1614928"/>
            <a:ext cx="3851634" cy="2345777"/>
          </a:xfrm>
          <a:prstGeom prst="rect">
            <a:avLst/>
          </a:prstGeom>
          <a:noFill/>
          <a:ln>
            <a:noFill/>
          </a:ln>
        </p:spPr>
      </p:pic>
      <p:pic>
        <p:nvPicPr>
          <p:cNvPr id="219" name="Google Shape;219;p27"/>
          <p:cNvPicPr preferRelativeResize="0"/>
          <p:nvPr/>
        </p:nvPicPr>
        <p:blipFill rotWithShape="1">
          <a:blip r:embed="rId10">
            <a:alphaModFix/>
          </a:blip>
          <a:srcRect b="10350" l="0" r="14390" t="17322"/>
          <a:stretch/>
        </p:blipFill>
        <p:spPr>
          <a:xfrm>
            <a:off x="4943175" y="2153300"/>
            <a:ext cx="2639580" cy="1486800"/>
          </a:xfrm>
          <a:prstGeom prst="rect">
            <a:avLst/>
          </a:prstGeom>
          <a:noFill/>
          <a:ln>
            <a:noFill/>
          </a:ln>
        </p:spPr>
      </p:pic>
      <p:pic>
        <p:nvPicPr>
          <p:cNvPr id="220" name="Google Shape;220;p27"/>
          <p:cNvPicPr preferRelativeResize="0"/>
          <p:nvPr/>
        </p:nvPicPr>
        <p:blipFill>
          <a:blip r:embed="rId11">
            <a:alphaModFix/>
          </a:blip>
          <a:stretch>
            <a:fillRect/>
          </a:stretch>
        </p:blipFill>
        <p:spPr>
          <a:xfrm>
            <a:off x="8058775" y="2571750"/>
            <a:ext cx="842350" cy="1760100"/>
          </a:xfrm>
          <a:prstGeom prst="rect">
            <a:avLst/>
          </a:prstGeom>
          <a:noFill/>
          <a:ln>
            <a:noFill/>
          </a:ln>
          <a:effectLst>
            <a:outerShdw blurRad="185738" rotWithShape="0" algn="bl" dir="5400000" dist="19050">
              <a:srgbClr val="999999">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65" name="Google Shape;65;p14"/>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4"/>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67" name="Google Shape;67;p14"/>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986400" y="1217325"/>
            <a:ext cx="35871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Uit onderzoek van Momice blijkt dat 70% van de bedrijven in Nederland </a:t>
            </a:r>
            <a:r>
              <a:rPr b="1" lang="nl" sz="1200">
                <a:latin typeface="Trebuchet MS"/>
                <a:ea typeface="Trebuchet MS"/>
                <a:cs typeface="Trebuchet MS"/>
                <a:sym typeface="Trebuchet MS"/>
              </a:rPr>
              <a:t>geen overkoepelende event strategie</a:t>
            </a:r>
            <a:r>
              <a:rPr lang="nl" sz="1200">
                <a:latin typeface="Trebuchet MS"/>
                <a:ea typeface="Trebuchet MS"/>
                <a:cs typeface="Trebuchet MS"/>
                <a:sym typeface="Trebuchet MS"/>
              </a:rPr>
              <a:t> heeft. Daardoor worden events vaak ad-hoc opgezet en dragen ze zelden bij aan de groeistrategie van de organisatie. </a:t>
            </a:r>
            <a:r>
              <a:rPr lang="nl" sz="1200">
                <a:latin typeface="Trebuchet MS"/>
                <a:ea typeface="Trebuchet MS"/>
                <a:cs typeface="Trebuchet MS"/>
                <a:sym typeface="Trebuchet MS"/>
              </a:rPr>
              <a:t>Wanneer</a:t>
            </a:r>
            <a:r>
              <a:rPr lang="nl" sz="1200">
                <a:latin typeface="Trebuchet MS"/>
                <a:ea typeface="Trebuchet MS"/>
                <a:cs typeface="Trebuchet MS"/>
                <a:sym typeface="Trebuchet MS"/>
              </a:rPr>
              <a:t> events wel over het hele jaar als vast onderdeel van de strategie vallen zijn de resultaten vele malen beter. De </a:t>
            </a:r>
            <a:r>
              <a:rPr b="1" lang="nl" sz="1200">
                <a:latin typeface="Trebuchet MS"/>
                <a:ea typeface="Trebuchet MS"/>
                <a:cs typeface="Trebuchet MS"/>
                <a:sym typeface="Trebuchet MS"/>
              </a:rPr>
              <a:t>samenwerking tussen marketing, sales en events</a:t>
            </a:r>
            <a:r>
              <a:rPr lang="nl" sz="1200">
                <a:latin typeface="Trebuchet MS"/>
                <a:ea typeface="Trebuchet MS"/>
                <a:cs typeface="Trebuchet MS"/>
                <a:sym typeface="Trebuchet MS"/>
              </a:rPr>
              <a:t> leidt tot meer aanmeldingen, een programma dat aansluit op de doelgroep en makkelijkere opvolging voor sales.</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69" name="Google Shape;69;p14"/>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Events als onderdeel </a:t>
            </a:r>
            <a:endParaRPr b="1" sz="1900">
              <a:latin typeface="Trebuchet MS"/>
              <a:ea typeface="Trebuchet MS"/>
              <a:cs typeface="Trebuchet MS"/>
              <a:sym typeface="Trebuchet MS"/>
            </a:endParaRPr>
          </a:p>
          <a:p>
            <a:pPr indent="0" lvl="0" marL="0" rtl="0" algn="l">
              <a:spcBef>
                <a:spcPts val="0"/>
              </a:spcBef>
              <a:spcAft>
                <a:spcPts val="0"/>
              </a:spcAft>
              <a:buNone/>
            </a:pPr>
            <a:r>
              <a:rPr b="1" lang="nl" sz="1900">
                <a:latin typeface="Trebuchet MS"/>
                <a:ea typeface="Trebuchet MS"/>
                <a:cs typeface="Trebuchet MS"/>
                <a:sym typeface="Trebuchet MS"/>
              </a:rPr>
              <a:t>van groeistrategie</a:t>
            </a:r>
            <a:endParaRPr b="1" sz="1900">
              <a:latin typeface="Trebuchet MS"/>
              <a:ea typeface="Trebuchet MS"/>
              <a:cs typeface="Trebuchet MS"/>
              <a:sym typeface="Trebuchet MS"/>
            </a:endParaRPr>
          </a:p>
        </p:txBody>
      </p:sp>
      <p:pic>
        <p:nvPicPr>
          <p:cNvPr id="70" name="Google Shape;70;p14"/>
          <p:cNvPicPr preferRelativeResize="0"/>
          <p:nvPr/>
        </p:nvPicPr>
        <p:blipFill>
          <a:blip r:embed="rId5">
            <a:alphaModFix/>
          </a:blip>
          <a:stretch>
            <a:fillRect/>
          </a:stretch>
        </p:blipFill>
        <p:spPr>
          <a:xfrm>
            <a:off x="5392288" y="1833991"/>
            <a:ext cx="3703349" cy="14913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5"/>
          <p:cNvPicPr preferRelativeResize="0"/>
          <p:nvPr/>
        </p:nvPicPr>
        <p:blipFill>
          <a:blip r:embed="rId3">
            <a:alphaModFix/>
          </a:blip>
          <a:stretch>
            <a:fillRect/>
          </a:stretch>
        </p:blipFill>
        <p:spPr>
          <a:xfrm>
            <a:off x="155194" y="0"/>
            <a:ext cx="775463" cy="607950"/>
          </a:xfrm>
          <a:prstGeom prst="rect">
            <a:avLst/>
          </a:prstGeom>
          <a:noFill/>
          <a:ln>
            <a:noFill/>
          </a:ln>
        </p:spPr>
      </p:pic>
      <p:sp>
        <p:nvSpPr>
          <p:cNvPr id="77" name="Google Shape;77;p15"/>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nvSpPr>
        <p:spPr>
          <a:xfrm>
            <a:off x="984750" y="1217325"/>
            <a:ext cx="37575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Binnen alle marketingactiviteiten van een organisatie zijn </a:t>
            </a:r>
            <a:r>
              <a:rPr b="1" lang="nl" sz="1200">
                <a:latin typeface="Trebuchet MS"/>
                <a:ea typeface="Trebuchet MS"/>
                <a:cs typeface="Trebuchet MS"/>
                <a:sym typeface="Trebuchet MS"/>
              </a:rPr>
              <a:t>events een krachtige tool</a:t>
            </a:r>
            <a:r>
              <a:rPr lang="nl" sz="1200">
                <a:latin typeface="Trebuchet MS"/>
                <a:ea typeface="Trebuchet MS"/>
                <a:cs typeface="Trebuchet MS"/>
                <a:sym typeface="Trebuchet MS"/>
              </a:rPr>
              <a:t> om jouw doelgroep te overtuigen van je nieuwe product, service of strategie. Events kunnen de reputatie van je organisatie versterken door te laten zien welke expertise je in huis hebt. Door de impact van corona hebben we snel geleerd dat </a:t>
            </a:r>
            <a:r>
              <a:rPr b="1" lang="nl" sz="1200">
                <a:latin typeface="Trebuchet MS"/>
                <a:ea typeface="Trebuchet MS"/>
                <a:cs typeface="Trebuchet MS"/>
                <a:sym typeface="Trebuchet MS"/>
              </a:rPr>
              <a:t>online events </a:t>
            </a:r>
            <a:r>
              <a:rPr lang="nl" sz="1200">
                <a:latin typeface="Trebuchet MS"/>
                <a:ea typeface="Trebuchet MS"/>
                <a:cs typeface="Trebuchet MS"/>
                <a:sym typeface="Trebuchet MS"/>
              </a:rPr>
              <a:t>een heel </a:t>
            </a:r>
            <a:r>
              <a:rPr b="1" lang="nl" sz="1200">
                <a:latin typeface="Trebuchet MS"/>
                <a:ea typeface="Trebuchet MS"/>
                <a:cs typeface="Trebuchet MS"/>
                <a:sym typeface="Trebuchet MS"/>
              </a:rPr>
              <a:t>mooi</a:t>
            </a:r>
            <a:r>
              <a:rPr b="1" lang="nl" sz="1200">
                <a:latin typeface="Trebuchet MS"/>
                <a:ea typeface="Trebuchet MS"/>
                <a:cs typeface="Trebuchet MS"/>
                <a:sym typeface="Trebuchet MS"/>
              </a:rPr>
              <a:t> alternatief</a:t>
            </a:r>
            <a:r>
              <a:rPr lang="nl" sz="1200">
                <a:latin typeface="Trebuchet MS"/>
                <a:ea typeface="Trebuchet MS"/>
                <a:cs typeface="Trebuchet MS"/>
                <a:sym typeface="Trebuchet MS"/>
              </a:rPr>
              <a:t> zijn voor fysieke events</a:t>
            </a:r>
            <a:r>
              <a:rPr lang="nl" sz="1200">
                <a:latin typeface="Trebuchet MS"/>
                <a:ea typeface="Trebuchet MS"/>
                <a:cs typeface="Trebuchet MS"/>
                <a:sym typeface="Trebuchet MS"/>
              </a:rPr>
              <a:t>. De organisatie is </a:t>
            </a:r>
            <a:r>
              <a:rPr b="1" lang="nl" sz="1200">
                <a:latin typeface="Trebuchet MS"/>
                <a:ea typeface="Trebuchet MS"/>
                <a:cs typeface="Trebuchet MS"/>
                <a:sym typeface="Trebuchet MS"/>
              </a:rPr>
              <a:t>duurzamer, de kosten zijn lager en het bereik is groter</a:t>
            </a:r>
            <a:r>
              <a:rPr lang="nl" sz="1200">
                <a:latin typeface="Trebuchet MS"/>
                <a:ea typeface="Trebuchet MS"/>
                <a:cs typeface="Trebuchet MS"/>
                <a:sym typeface="Trebuchet MS"/>
              </a:rPr>
              <a:t>. Dit geldt vooral voor kennisevents. Netwerkevents werken beter als exclusieve fysieke events.</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79" name="Google Shape;79;p15"/>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Online events in de </a:t>
            </a:r>
            <a:endParaRPr b="1" sz="1900">
              <a:latin typeface="Trebuchet MS"/>
              <a:ea typeface="Trebuchet MS"/>
              <a:cs typeface="Trebuchet MS"/>
              <a:sym typeface="Trebuchet MS"/>
            </a:endParaRPr>
          </a:p>
          <a:p>
            <a:pPr indent="0" lvl="0" marL="0" rtl="0" algn="l">
              <a:spcBef>
                <a:spcPts val="0"/>
              </a:spcBef>
              <a:spcAft>
                <a:spcPts val="0"/>
              </a:spcAft>
              <a:buNone/>
            </a:pPr>
            <a:r>
              <a:rPr b="1" lang="nl" sz="1900">
                <a:latin typeface="Trebuchet MS"/>
                <a:ea typeface="Trebuchet MS"/>
                <a:cs typeface="Trebuchet MS"/>
                <a:sym typeface="Trebuchet MS"/>
              </a:rPr>
              <a:t>marketing mix</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pic>
        <p:nvPicPr>
          <p:cNvPr id="80" name="Google Shape;80;p15"/>
          <p:cNvPicPr preferRelativeResize="0"/>
          <p:nvPr/>
        </p:nvPicPr>
        <p:blipFill rotWithShape="1">
          <a:blip r:embed="rId4">
            <a:alphaModFix/>
          </a:blip>
          <a:srcRect b="0" l="0" r="0" t="0"/>
          <a:stretch/>
        </p:blipFill>
        <p:spPr>
          <a:xfrm>
            <a:off x="2763" y="0"/>
            <a:ext cx="9141227" cy="5143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b="0" l="0" r="0" t="0"/>
          <a:stretch/>
        </p:blipFill>
        <p:spPr>
          <a:xfrm>
            <a:off x="5211" y="-12"/>
            <a:ext cx="9141227" cy="5143502"/>
          </a:xfrm>
          <a:prstGeom prst="rect">
            <a:avLst/>
          </a:prstGeom>
          <a:noFill/>
          <a:ln>
            <a:noFill/>
          </a:ln>
        </p:spPr>
      </p:pic>
      <p:sp>
        <p:nvSpPr>
          <p:cNvPr id="86" name="Google Shape;86;p16"/>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16"/>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88" name="Google Shape;88;p16"/>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txBox="1"/>
          <p:nvPr/>
        </p:nvSpPr>
        <p:spPr>
          <a:xfrm>
            <a:off x="984750" y="1217325"/>
            <a:ext cx="37575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Online events zijn </a:t>
            </a:r>
            <a:r>
              <a:rPr b="1" lang="nl" sz="1200">
                <a:latin typeface="Trebuchet MS"/>
                <a:ea typeface="Trebuchet MS"/>
                <a:cs typeface="Trebuchet MS"/>
                <a:sym typeface="Trebuchet MS"/>
              </a:rPr>
              <a:t>nieuw</a:t>
            </a:r>
            <a:r>
              <a:rPr lang="nl" sz="1200">
                <a:latin typeface="Trebuchet MS"/>
                <a:ea typeface="Trebuchet MS"/>
                <a:cs typeface="Trebuchet MS"/>
                <a:sym typeface="Trebuchet MS"/>
              </a:rPr>
              <a:t>, we moesten leren wat wel werkt en wat minder goed werkt.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rPr lang="nl" sz="1200">
                <a:latin typeface="Trebuchet MS"/>
                <a:ea typeface="Trebuchet MS"/>
                <a:cs typeface="Trebuchet MS"/>
                <a:sym typeface="Trebuchet MS"/>
              </a:rPr>
              <a:t>Gebleken is dat online events veel meer impact krijgen wanneer het </a:t>
            </a:r>
            <a:r>
              <a:rPr b="1" lang="nl" sz="1200">
                <a:latin typeface="Trebuchet MS"/>
                <a:ea typeface="Trebuchet MS"/>
                <a:cs typeface="Trebuchet MS"/>
                <a:sym typeface="Trebuchet MS"/>
              </a:rPr>
              <a:t>televisiewaardige kwaliteit </a:t>
            </a:r>
            <a:r>
              <a:rPr lang="nl" sz="1200">
                <a:latin typeface="Trebuchet MS"/>
                <a:ea typeface="Trebuchet MS"/>
                <a:cs typeface="Trebuchet MS"/>
                <a:sym typeface="Trebuchet MS"/>
              </a:rPr>
              <a:t>is.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Toch werden in 2020 veel online events georganiseerd met </a:t>
            </a:r>
            <a:r>
              <a:rPr b="1" lang="nl" sz="1200">
                <a:latin typeface="Trebuchet MS"/>
                <a:ea typeface="Trebuchet MS"/>
                <a:cs typeface="Trebuchet MS"/>
                <a:sym typeface="Trebuchet MS"/>
              </a:rPr>
              <a:t>minimaal budget</a:t>
            </a:r>
            <a:r>
              <a:rPr lang="nl" sz="1200">
                <a:latin typeface="Trebuchet MS"/>
                <a:ea typeface="Trebuchet MS"/>
                <a:cs typeface="Trebuchet MS"/>
                <a:sym typeface="Trebuchet MS"/>
              </a:rPr>
              <a:t>. Vaak bleef het bij een presentatie (scherm delen) via MS Teams of Zoom. Deze ‘videoconference’ events lijken goedkoop, maar hebben minimale impact en vallen dus uiteindelijk duurder uit.</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90" name="Google Shape;90;p16"/>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Online events met </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impact</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7"/>
          <p:cNvPicPr preferRelativeResize="0"/>
          <p:nvPr/>
        </p:nvPicPr>
        <p:blipFill rotWithShape="1">
          <a:blip r:embed="rId3">
            <a:alphaModFix/>
          </a:blip>
          <a:srcRect b="0" l="0" r="0" t="0"/>
          <a:stretch/>
        </p:blipFill>
        <p:spPr>
          <a:xfrm>
            <a:off x="2763" y="0"/>
            <a:ext cx="9141227" cy="5143502"/>
          </a:xfrm>
          <a:prstGeom prst="rect">
            <a:avLst/>
          </a:prstGeom>
          <a:noFill/>
          <a:ln>
            <a:noFill/>
          </a:ln>
        </p:spPr>
      </p:pic>
      <p:pic>
        <p:nvPicPr>
          <p:cNvPr id="96" name="Google Shape;96;p17"/>
          <p:cNvPicPr preferRelativeResize="0"/>
          <p:nvPr/>
        </p:nvPicPr>
        <p:blipFill>
          <a:blip r:embed="rId4">
            <a:alphaModFix/>
          </a:blip>
          <a:stretch>
            <a:fillRect/>
          </a:stretch>
        </p:blipFill>
        <p:spPr>
          <a:xfrm>
            <a:off x="3620834" y="971938"/>
            <a:ext cx="6040488" cy="3625501"/>
          </a:xfrm>
          <a:prstGeom prst="rect">
            <a:avLst/>
          </a:prstGeom>
          <a:noFill/>
          <a:ln>
            <a:noFill/>
          </a:ln>
        </p:spPr>
      </p:pic>
      <p:sp>
        <p:nvSpPr>
          <p:cNvPr id="97" name="Google Shape;97;p17"/>
          <p:cNvSpPr/>
          <p:nvPr/>
        </p:nvSpPr>
        <p:spPr>
          <a:xfrm>
            <a:off x="4712650" y="1614925"/>
            <a:ext cx="3851700" cy="23457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7"/>
          <p:cNvPicPr preferRelativeResize="0"/>
          <p:nvPr/>
        </p:nvPicPr>
        <p:blipFill>
          <a:blip r:embed="rId5">
            <a:alphaModFix/>
          </a:blip>
          <a:stretch>
            <a:fillRect/>
          </a:stretch>
        </p:blipFill>
        <p:spPr>
          <a:xfrm>
            <a:off x="155194" y="0"/>
            <a:ext cx="775463" cy="607950"/>
          </a:xfrm>
          <a:prstGeom prst="rect">
            <a:avLst/>
          </a:prstGeom>
          <a:noFill/>
          <a:ln>
            <a:noFill/>
          </a:ln>
        </p:spPr>
      </p:pic>
      <p:sp>
        <p:nvSpPr>
          <p:cNvPr id="100" name="Google Shape;100;p17"/>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De nadelen van videoconference events</a:t>
            </a:r>
            <a:endParaRPr b="1" sz="1900">
              <a:latin typeface="Trebuchet MS"/>
              <a:ea typeface="Trebuchet MS"/>
              <a:cs typeface="Trebuchet MS"/>
              <a:sym typeface="Trebuchet MS"/>
            </a:endParaRPr>
          </a:p>
        </p:txBody>
      </p:sp>
      <p:pic>
        <p:nvPicPr>
          <p:cNvPr id="102" name="Google Shape;102;p17"/>
          <p:cNvPicPr preferRelativeResize="0"/>
          <p:nvPr/>
        </p:nvPicPr>
        <p:blipFill rotWithShape="1">
          <a:blip r:embed="rId6">
            <a:alphaModFix/>
          </a:blip>
          <a:srcRect b="-3717" l="504" r="504" t="-3717"/>
          <a:stretch/>
        </p:blipFill>
        <p:spPr>
          <a:xfrm>
            <a:off x="4712638" y="1614928"/>
            <a:ext cx="3851635" cy="2345774"/>
          </a:xfrm>
          <a:prstGeom prst="rect">
            <a:avLst/>
          </a:prstGeom>
          <a:noFill/>
          <a:ln>
            <a:noFill/>
          </a:ln>
        </p:spPr>
      </p:pic>
      <p:sp>
        <p:nvSpPr>
          <p:cNvPr id="103" name="Google Shape;103;p17"/>
          <p:cNvSpPr txBox="1"/>
          <p:nvPr/>
        </p:nvSpPr>
        <p:spPr>
          <a:xfrm>
            <a:off x="875200" y="1216800"/>
            <a:ext cx="3411000" cy="3625500"/>
          </a:xfrm>
          <a:prstGeom prst="rect">
            <a:avLst/>
          </a:prstGeom>
          <a:noFill/>
          <a:ln>
            <a:noFill/>
          </a:ln>
        </p:spPr>
        <p:txBody>
          <a:bodyPr anchorCtr="0" anchor="t" bIns="91425" lIns="91425" spcFirstLastPara="1" rIns="91425" wrap="square" tIns="91425">
            <a:noAutofit/>
          </a:bodyPr>
          <a:lstStyle/>
          <a:p>
            <a:pPr indent="-306600" lvl="0" marL="460800" rtl="0" algn="l">
              <a:lnSpc>
                <a:spcPct val="150000"/>
              </a:lnSpc>
              <a:spcBef>
                <a:spcPts val="0"/>
              </a:spcBef>
              <a:spcAft>
                <a:spcPts val="0"/>
              </a:spcAft>
              <a:buClr>
                <a:srgbClr val="55A088"/>
              </a:buClr>
              <a:buSzPts val="1200"/>
              <a:buFont typeface="Trebuchet MS"/>
              <a:buChar char="●"/>
            </a:pPr>
            <a:r>
              <a:rPr b="1" lang="nl" sz="1200">
                <a:latin typeface="Trebuchet MS"/>
                <a:ea typeface="Trebuchet MS"/>
                <a:cs typeface="Trebuchet MS"/>
                <a:sym typeface="Trebuchet MS"/>
              </a:rPr>
              <a:t>Beleving</a:t>
            </a:r>
            <a:r>
              <a:rPr lang="nl" sz="1200">
                <a:latin typeface="Trebuchet MS"/>
                <a:ea typeface="Trebuchet MS"/>
                <a:cs typeface="Trebuchet MS"/>
                <a:sym typeface="Trebuchet MS"/>
              </a:rPr>
              <a:t> is niet prettig voor deelnemers wat leidt tot snel afhaken en lage opkomst</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b="1" lang="nl" sz="1200">
                <a:latin typeface="Trebuchet MS"/>
                <a:ea typeface="Trebuchet MS"/>
                <a:cs typeface="Trebuchet MS"/>
                <a:sym typeface="Trebuchet MS"/>
              </a:rPr>
              <a:t>Uitstraling</a:t>
            </a:r>
            <a:r>
              <a:rPr lang="nl" sz="1200">
                <a:latin typeface="Trebuchet MS"/>
                <a:ea typeface="Trebuchet MS"/>
                <a:cs typeface="Trebuchet MS"/>
                <a:sym typeface="Trebuchet MS"/>
              </a:rPr>
              <a:t> van jouw organisatie is niet professioneel</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Beperkte </a:t>
            </a:r>
            <a:r>
              <a:rPr b="1" lang="nl" sz="1200">
                <a:latin typeface="Trebuchet MS"/>
                <a:ea typeface="Trebuchet MS"/>
                <a:cs typeface="Trebuchet MS"/>
                <a:sym typeface="Trebuchet MS"/>
              </a:rPr>
              <a:t>interactiemogelijkheden</a:t>
            </a:r>
            <a:r>
              <a:rPr lang="nl" sz="1200">
                <a:latin typeface="Trebuchet MS"/>
                <a:ea typeface="Trebuchet MS"/>
                <a:cs typeface="Trebuchet MS"/>
                <a:sym typeface="Trebuchet MS"/>
              </a:rPr>
              <a:t> met het publiek</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Geen inzichtelijke </a:t>
            </a:r>
            <a:r>
              <a:rPr b="1" lang="nl" sz="1200">
                <a:latin typeface="Trebuchet MS"/>
                <a:ea typeface="Trebuchet MS"/>
                <a:cs typeface="Trebuchet MS"/>
                <a:sym typeface="Trebuchet MS"/>
              </a:rPr>
              <a:t>data</a:t>
            </a:r>
            <a:r>
              <a:rPr lang="nl" sz="1200">
                <a:latin typeface="Trebuchet MS"/>
                <a:ea typeface="Trebuchet MS"/>
                <a:cs typeface="Trebuchet MS"/>
                <a:sym typeface="Trebuchet MS"/>
              </a:rPr>
              <a:t> van deelname en inhoudelijke kwaliteit</a:t>
            </a:r>
            <a:endParaRPr sz="1200">
              <a:latin typeface="Trebuchet MS"/>
              <a:ea typeface="Trebuchet MS"/>
              <a:cs typeface="Trebuchet MS"/>
              <a:sym typeface="Trebuchet MS"/>
            </a:endParaRPr>
          </a:p>
          <a:p>
            <a:pPr indent="-306600" lvl="0" marL="460800" rtl="0" algn="l">
              <a:lnSpc>
                <a:spcPct val="150000"/>
              </a:lnSpc>
              <a:spcBef>
                <a:spcPts val="0"/>
              </a:spcBef>
              <a:spcAft>
                <a:spcPts val="0"/>
              </a:spcAft>
              <a:buClr>
                <a:srgbClr val="55A088"/>
              </a:buClr>
              <a:buSzPts val="1200"/>
              <a:buFont typeface="Trebuchet MS"/>
              <a:buChar char="●"/>
            </a:pPr>
            <a:r>
              <a:rPr lang="nl" sz="1200">
                <a:latin typeface="Trebuchet MS"/>
                <a:ea typeface="Trebuchet MS"/>
                <a:cs typeface="Trebuchet MS"/>
                <a:sym typeface="Trebuchet MS"/>
              </a:rPr>
              <a:t>(Opnames van) deze events zijn niet geschikt voor </a:t>
            </a:r>
            <a:r>
              <a:rPr b="1" lang="nl" sz="1200">
                <a:latin typeface="Trebuchet MS"/>
                <a:ea typeface="Trebuchet MS"/>
                <a:cs typeface="Trebuchet MS"/>
                <a:sym typeface="Trebuchet MS"/>
              </a:rPr>
              <a:t>marketingdoeleinden</a:t>
            </a:r>
            <a:endParaRPr b="1" sz="1200">
              <a:latin typeface="Trebuchet MS"/>
              <a:ea typeface="Trebuchet MS"/>
              <a:cs typeface="Trebuchet MS"/>
              <a:sym typeface="Trebuchet MS"/>
            </a:endParaRPr>
          </a:p>
          <a:p>
            <a:pPr indent="-230400" lvl="0" marL="460800" rtl="0" algn="l">
              <a:lnSpc>
                <a:spcPct val="150000"/>
              </a:lnSpc>
              <a:spcBef>
                <a:spcPts val="0"/>
              </a:spcBef>
              <a:spcAft>
                <a:spcPts val="0"/>
              </a:spcAft>
              <a:buNone/>
            </a:pPr>
            <a:r>
              <a:t/>
            </a:r>
            <a:endParaRPr sz="1200">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8"/>
          <p:cNvPicPr preferRelativeResize="0"/>
          <p:nvPr/>
        </p:nvPicPr>
        <p:blipFill rotWithShape="1">
          <a:blip r:embed="rId3">
            <a:alphaModFix/>
          </a:blip>
          <a:srcRect b="0" l="0" r="0" t="0"/>
          <a:stretch/>
        </p:blipFill>
        <p:spPr>
          <a:xfrm>
            <a:off x="1388" y="0"/>
            <a:ext cx="9141227" cy="5143502"/>
          </a:xfrm>
          <a:prstGeom prst="rect">
            <a:avLst/>
          </a:prstGeom>
          <a:noFill/>
          <a:ln>
            <a:noFill/>
          </a:ln>
        </p:spPr>
      </p:pic>
      <p:sp>
        <p:nvSpPr>
          <p:cNvPr id="109" name="Google Shape;109;p18"/>
          <p:cNvSpPr txBox="1"/>
          <p:nvPr>
            <p:ph idx="1" type="body"/>
          </p:nvPr>
        </p:nvSpPr>
        <p:spPr>
          <a:xfrm flipH="1">
            <a:off x="-1200" y="1780050"/>
            <a:ext cx="8649900" cy="1010700"/>
          </a:xfrm>
          <a:prstGeom prst="rect">
            <a:avLst/>
          </a:prstGeom>
        </p:spPr>
        <p:txBody>
          <a:bodyPr anchorCtr="0" anchor="t" bIns="91425" lIns="91425" spcFirstLastPara="1" rIns="91425" wrap="square" tIns="91425">
            <a:noAutofit/>
          </a:bodyPr>
          <a:lstStyle/>
          <a:p>
            <a:pPr indent="457200" lvl="0" marL="0" rtl="0" algn="ctr">
              <a:lnSpc>
                <a:spcPct val="100000"/>
              </a:lnSpc>
              <a:spcBef>
                <a:spcPts val="0"/>
              </a:spcBef>
              <a:spcAft>
                <a:spcPts val="1600"/>
              </a:spcAft>
              <a:buNone/>
            </a:pPr>
            <a:r>
              <a:rPr b="1" lang="nl" sz="2600">
                <a:solidFill>
                  <a:srgbClr val="F8F9FA"/>
                </a:solidFill>
                <a:latin typeface="Trebuchet MS"/>
                <a:ea typeface="Trebuchet MS"/>
                <a:cs typeface="Trebuchet MS"/>
                <a:sym typeface="Trebuchet MS"/>
              </a:rPr>
              <a:t>Professionele online events</a:t>
            </a:r>
            <a:br>
              <a:rPr b="1" lang="nl" sz="2600">
                <a:solidFill>
                  <a:srgbClr val="F8F9FA"/>
                </a:solidFill>
                <a:latin typeface="Trebuchet MS"/>
                <a:ea typeface="Trebuchet MS"/>
                <a:cs typeface="Trebuchet MS"/>
                <a:sym typeface="Trebuchet MS"/>
              </a:rPr>
            </a:br>
            <a:r>
              <a:rPr b="1" lang="nl" sz="2600">
                <a:solidFill>
                  <a:srgbClr val="F8F9FA"/>
                </a:solidFill>
                <a:latin typeface="Trebuchet MS"/>
                <a:ea typeface="Trebuchet MS"/>
                <a:cs typeface="Trebuchet MS"/>
                <a:sym typeface="Trebuchet MS"/>
              </a:rPr>
              <a:t>     leveren meer op</a:t>
            </a:r>
            <a:endParaRPr b="1" sz="2600">
              <a:solidFill>
                <a:srgbClr val="F8F9FA"/>
              </a:solidFill>
              <a:latin typeface="Trebuchet MS"/>
              <a:ea typeface="Trebuchet MS"/>
              <a:cs typeface="Trebuchet MS"/>
              <a:sym typeface="Trebuchet MS"/>
            </a:endParaRPr>
          </a:p>
        </p:txBody>
      </p:sp>
      <p:sp>
        <p:nvSpPr>
          <p:cNvPr id="110" name="Google Shape;110;p18"/>
          <p:cNvSpPr txBox="1"/>
          <p:nvPr>
            <p:ph idx="1" type="body"/>
          </p:nvPr>
        </p:nvSpPr>
        <p:spPr>
          <a:xfrm flipH="1">
            <a:off x="1743013" y="2866950"/>
            <a:ext cx="5658000" cy="486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nl" sz="1900">
                <a:solidFill>
                  <a:srgbClr val="F8F9FA"/>
                </a:solidFill>
                <a:latin typeface="Trebuchet MS"/>
                <a:ea typeface="Trebuchet MS"/>
                <a:cs typeface="Trebuchet MS"/>
                <a:sym typeface="Trebuchet MS"/>
              </a:rPr>
              <a:t>Dus hier zijn 5 redenen om er in te investeren.</a:t>
            </a:r>
            <a:endParaRPr sz="1900">
              <a:solidFill>
                <a:srgbClr val="F8F9FA"/>
              </a:solidFill>
              <a:latin typeface="Trebuchet MS"/>
              <a:ea typeface="Trebuchet MS"/>
              <a:cs typeface="Trebuchet MS"/>
              <a:sym typeface="Trebuchet MS"/>
            </a:endParaRPr>
          </a:p>
        </p:txBody>
      </p:sp>
      <p:pic>
        <p:nvPicPr>
          <p:cNvPr id="111" name="Google Shape;111;p18"/>
          <p:cNvPicPr preferRelativeResize="0"/>
          <p:nvPr/>
        </p:nvPicPr>
        <p:blipFill>
          <a:blip r:embed="rId4">
            <a:alphaModFix/>
          </a:blip>
          <a:stretch>
            <a:fillRect/>
          </a:stretch>
        </p:blipFill>
        <p:spPr>
          <a:xfrm>
            <a:off x="3589700" y="4543425"/>
            <a:ext cx="1964599" cy="428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9"/>
          <p:cNvPicPr preferRelativeResize="0"/>
          <p:nvPr/>
        </p:nvPicPr>
        <p:blipFill rotWithShape="1">
          <a:blip r:embed="rId3">
            <a:alphaModFix/>
          </a:blip>
          <a:srcRect b="0" l="0" r="0" t="0"/>
          <a:stretch/>
        </p:blipFill>
        <p:spPr>
          <a:xfrm>
            <a:off x="19713" y="-12"/>
            <a:ext cx="9141227" cy="5143502"/>
          </a:xfrm>
          <a:prstGeom prst="rect">
            <a:avLst/>
          </a:prstGeom>
          <a:noFill/>
          <a:ln>
            <a:noFill/>
          </a:ln>
        </p:spPr>
      </p:pic>
      <p:sp>
        <p:nvSpPr>
          <p:cNvPr id="117" name="Google Shape;117;p19"/>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9"/>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19" name="Google Shape;119;p19"/>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nvSpPr>
        <p:spPr>
          <a:xfrm>
            <a:off x="984750" y="1217325"/>
            <a:ext cx="3757500" cy="368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Wanneer je jouw nieuwe product, strategie of boodschap presenteert in een gelikte talkshow, of indrukwekkende virtuele wereld vol interactie met het publiek, is de kans een stuk groter dat je doelgroep hiermee aan de slag gaat.</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rPr lang="nl" sz="1200">
                <a:latin typeface="Trebuchet MS"/>
                <a:ea typeface="Trebuchet MS"/>
                <a:cs typeface="Trebuchet MS"/>
                <a:sym typeface="Trebuchet MS"/>
              </a:rPr>
              <a:t>De </a:t>
            </a:r>
            <a:r>
              <a:rPr b="1" lang="nl" sz="1200">
                <a:latin typeface="Trebuchet MS"/>
                <a:ea typeface="Trebuchet MS"/>
                <a:cs typeface="Trebuchet MS"/>
                <a:sym typeface="Trebuchet MS"/>
              </a:rPr>
              <a:t>combinatie van beleving, boodschap en interactie</a:t>
            </a:r>
            <a:r>
              <a:rPr lang="nl" sz="1200">
                <a:latin typeface="Trebuchet MS"/>
                <a:ea typeface="Trebuchet MS"/>
                <a:cs typeface="Trebuchet MS"/>
                <a:sym typeface="Trebuchet MS"/>
              </a:rPr>
              <a:t> maakt jouw publiek enthousiast over het event en dus over jouw bedrijf.</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Door een videoconference in te ruilen voor een professionele studio, voorkom je blikkerig geluid, haperingen en korrelig beeld.</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21" name="Google Shape;121;p19"/>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1. Een bijzondere beleving blijft langer hangen</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0"/>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27" name="Google Shape;127;p20"/>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0"/>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29" name="Google Shape;129;p20"/>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984750" y="1217325"/>
            <a:ext cx="3349200" cy="368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latin typeface="Trebuchet MS"/>
                <a:ea typeface="Trebuchet MS"/>
                <a:cs typeface="Trebuchet MS"/>
                <a:sym typeface="Trebuchet MS"/>
              </a:rPr>
              <a:t>Door thuiswerken zitten veel mensen de hele dag al in videoconferences. Het onderscheid tussen een meeting en event is daardoor te klein. Alleen de inhoud of een externe spreker is niet voldoende om dit onderscheid te maken.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rPr b="1" lang="nl" sz="1200">
                <a:latin typeface="Trebuchet MS"/>
                <a:ea typeface="Trebuchet MS"/>
                <a:cs typeface="Trebuchet MS"/>
                <a:sym typeface="Trebuchet MS"/>
              </a:rPr>
              <a:t>In een mooie studio komen sprekers veel beter tot hun recht.</a:t>
            </a:r>
            <a:r>
              <a:rPr lang="nl" sz="1200">
                <a:latin typeface="Trebuchet MS"/>
                <a:ea typeface="Trebuchet MS"/>
                <a:cs typeface="Trebuchet MS"/>
                <a:sym typeface="Trebuchet MS"/>
              </a:rPr>
              <a:t> Een andere setting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rPr lang="nl" sz="1200">
                <a:latin typeface="Trebuchet MS"/>
                <a:ea typeface="Trebuchet MS"/>
                <a:cs typeface="Trebuchet MS"/>
                <a:sym typeface="Trebuchet MS"/>
              </a:rPr>
              <a:t>met goede regie zorgt ervoor dat de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sprekers veel beter overkomen. En de boodschap dus ook.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31" name="Google Shape;131;p20"/>
          <p:cNvSpPr txBox="1"/>
          <p:nvPr/>
        </p:nvSpPr>
        <p:spPr>
          <a:xfrm>
            <a:off x="994250" y="371283"/>
            <a:ext cx="37575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900">
                <a:latin typeface="Trebuchet MS"/>
                <a:ea typeface="Trebuchet MS"/>
                <a:cs typeface="Trebuchet MS"/>
                <a:sym typeface="Trebuchet MS"/>
              </a:rPr>
              <a:t>2. Sprekers komen beter </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tot hun recht </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pic>
        <p:nvPicPr>
          <p:cNvPr id="132" name="Google Shape;132;p20"/>
          <p:cNvPicPr preferRelativeResize="0"/>
          <p:nvPr/>
        </p:nvPicPr>
        <p:blipFill>
          <a:blip r:embed="rId5">
            <a:alphaModFix/>
          </a:blip>
          <a:stretch>
            <a:fillRect/>
          </a:stretch>
        </p:blipFill>
        <p:spPr>
          <a:xfrm>
            <a:off x="3620834" y="971938"/>
            <a:ext cx="6040488" cy="3625501"/>
          </a:xfrm>
          <a:prstGeom prst="rect">
            <a:avLst/>
          </a:prstGeom>
          <a:noFill/>
          <a:ln>
            <a:noFill/>
          </a:ln>
        </p:spPr>
      </p:pic>
      <p:sp>
        <p:nvSpPr>
          <p:cNvPr id="133" name="Google Shape;133;p20"/>
          <p:cNvSpPr/>
          <p:nvPr/>
        </p:nvSpPr>
        <p:spPr>
          <a:xfrm>
            <a:off x="4712650" y="1614925"/>
            <a:ext cx="3851700" cy="23457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0"/>
          <p:cNvPicPr preferRelativeResize="0"/>
          <p:nvPr/>
        </p:nvPicPr>
        <p:blipFill rotWithShape="1">
          <a:blip r:embed="rId6">
            <a:alphaModFix/>
          </a:blip>
          <a:srcRect b="18029" l="11170" r="32895" t="21408"/>
          <a:stretch/>
        </p:blipFill>
        <p:spPr>
          <a:xfrm>
            <a:off x="4712638" y="1614928"/>
            <a:ext cx="3851635" cy="2345774"/>
          </a:xfrm>
          <a:prstGeom prst="rect">
            <a:avLst/>
          </a:prstGeom>
          <a:noFill/>
          <a:ln>
            <a:noFill/>
          </a:ln>
        </p:spPr>
      </p:pic>
      <p:pic>
        <p:nvPicPr>
          <p:cNvPr id="135" name="Google Shape;135;p20"/>
          <p:cNvPicPr preferRelativeResize="0"/>
          <p:nvPr/>
        </p:nvPicPr>
        <p:blipFill rotWithShape="1">
          <a:blip r:embed="rId7">
            <a:alphaModFix/>
          </a:blip>
          <a:srcRect b="0" l="0" r="63030" t="68452"/>
          <a:stretch/>
        </p:blipFill>
        <p:spPr>
          <a:xfrm>
            <a:off x="4712650" y="3155545"/>
            <a:ext cx="1702374" cy="79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1"/>
          <p:cNvPicPr preferRelativeResize="0"/>
          <p:nvPr/>
        </p:nvPicPr>
        <p:blipFill rotWithShape="1">
          <a:blip r:embed="rId3">
            <a:alphaModFix/>
          </a:blip>
          <a:srcRect b="0" l="0" r="0" t="0"/>
          <a:stretch/>
        </p:blipFill>
        <p:spPr>
          <a:xfrm>
            <a:off x="2763" y="0"/>
            <a:ext cx="9141227" cy="5143502"/>
          </a:xfrm>
          <a:prstGeom prst="rect">
            <a:avLst/>
          </a:prstGeom>
          <a:noFill/>
          <a:ln>
            <a:noFill/>
          </a:ln>
        </p:spPr>
      </p:pic>
      <p:sp>
        <p:nvSpPr>
          <p:cNvPr id="141" name="Google Shape;141;p21"/>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21"/>
          <p:cNvPicPr preferRelativeResize="0"/>
          <p:nvPr/>
        </p:nvPicPr>
        <p:blipFill>
          <a:blip r:embed="rId4">
            <a:alphaModFix/>
          </a:blip>
          <a:stretch>
            <a:fillRect/>
          </a:stretch>
        </p:blipFill>
        <p:spPr>
          <a:xfrm>
            <a:off x="155194" y="0"/>
            <a:ext cx="775463" cy="607950"/>
          </a:xfrm>
          <a:prstGeom prst="rect">
            <a:avLst/>
          </a:prstGeom>
          <a:noFill/>
          <a:ln>
            <a:noFill/>
          </a:ln>
        </p:spPr>
      </p:pic>
      <p:sp>
        <p:nvSpPr>
          <p:cNvPr id="143" name="Google Shape;143;p21"/>
          <p:cNvSpPr txBox="1"/>
          <p:nvPr/>
        </p:nvSpPr>
        <p:spPr>
          <a:xfrm>
            <a:off x="921775" y="512675"/>
            <a:ext cx="2781300" cy="9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nvSpPr>
        <p:spPr>
          <a:xfrm>
            <a:off x="984750" y="1217325"/>
            <a:ext cx="3428700" cy="341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Laat de deelnemers zien dat je ze serieus neemt, door te </a:t>
            </a:r>
            <a:r>
              <a:rPr b="1" lang="nl" sz="1200">
                <a:latin typeface="Trebuchet MS"/>
                <a:ea typeface="Trebuchet MS"/>
                <a:cs typeface="Trebuchet MS"/>
                <a:sym typeface="Trebuchet MS"/>
              </a:rPr>
              <a:t>investeren in kwaliteit</a:t>
            </a:r>
            <a:r>
              <a:rPr lang="nl" sz="1200">
                <a:latin typeface="Trebuchet MS"/>
                <a:ea typeface="Trebuchet MS"/>
                <a:cs typeface="Trebuchet MS"/>
                <a:sym typeface="Trebuchet MS"/>
              </a:rPr>
              <a:t>. Als je een belangrijke boodschap te brengen hebt, zorg dan voor een setting en professionele presentatie waardoor de boodschap binnenkomt.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nl" sz="1200">
                <a:latin typeface="Trebuchet MS"/>
                <a:ea typeface="Trebuchet MS"/>
                <a:cs typeface="Trebuchet MS"/>
                <a:sym typeface="Trebuchet MS"/>
              </a:rPr>
              <a:t>Dit leidt tot meer vertrouwen in het product en de organisatie. En de kans is dan ook groter dat jouw doelgroep echt in beweging komt.</a:t>
            </a:r>
            <a:endParaRPr sz="1200">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200">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200">
              <a:latin typeface="Trebuchet MS"/>
              <a:ea typeface="Trebuchet MS"/>
              <a:cs typeface="Trebuchet MS"/>
              <a:sym typeface="Trebuchet MS"/>
            </a:endParaRPr>
          </a:p>
        </p:txBody>
      </p:sp>
      <p:sp>
        <p:nvSpPr>
          <p:cNvPr id="145" name="Google Shape;145;p21"/>
          <p:cNvSpPr txBox="1"/>
          <p:nvPr/>
        </p:nvSpPr>
        <p:spPr>
          <a:xfrm>
            <a:off x="994250" y="371275"/>
            <a:ext cx="41577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l" sz="1900">
                <a:latin typeface="Trebuchet MS"/>
                <a:ea typeface="Trebuchet MS"/>
                <a:cs typeface="Trebuchet MS"/>
                <a:sym typeface="Trebuchet MS"/>
              </a:rPr>
              <a:t>3. Professionele uitstraling zorgt voor vertrouwen én impact</a:t>
            </a:r>
            <a:endParaRPr b="1" sz="19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900">
              <a:latin typeface="Trebuchet MS"/>
              <a:ea typeface="Trebuchet MS"/>
              <a:cs typeface="Trebuchet MS"/>
              <a:sym typeface="Trebuchet MS"/>
            </a:endParaRPr>
          </a:p>
          <a:p>
            <a:pPr indent="0" lvl="0" marL="0" rtl="0" algn="l">
              <a:spcBef>
                <a:spcPts val="0"/>
              </a:spcBef>
              <a:spcAft>
                <a:spcPts val="0"/>
              </a:spcAft>
              <a:buNone/>
            </a:pPr>
            <a:r>
              <a:t/>
            </a:r>
            <a:endParaRPr b="1" sz="1900">
              <a:latin typeface="Trebuchet MS"/>
              <a:ea typeface="Trebuchet MS"/>
              <a:cs typeface="Trebuchet MS"/>
              <a:sym typeface="Trebuchet MS"/>
            </a:endParaRPr>
          </a:p>
        </p:txBody>
      </p:sp>
      <p:pic>
        <p:nvPicPr>
          <p:cNvPr id="146" name="Google Shape;146;p21"/>
          <p:cNvPicPr preferRelativeResize="0"/>
          <p:nvPr/>
        </p:nvPicPr>
        <p:blipFill>
          <a:blip r:embed="rId5">
            <a:alphaModFix/>
          </a:blip>
          <a:stretch>
            <a:fillRect/>
          </a:stretch>
        </p:blipFill>
        <p:spPr>
          <a:xfrm>
            <a:off x="3620834" y="971938"/>
            <a:ext cx="6040488" cy="3625501"/>
          </a:xfrm>
          <a:prstGeom prst="rect">
            <a:avLst/>
          </a:prstGeom>
          <a:noFill/>
          <a:ln>
            <a:noFill/>
          </a:ln>
        </p:spPr>
      </p:pic>
      <p:pic>
        <p:nvPicPr>
          <p:cNvPr id="147" name="Google Shape;147;p21"/>
          <p:cNvPicPr preferRelativeResize="0"/>
          <p:nvPr/>
        </p:nvPicPr>
        <p:blipFill rotWithShape="1">
          <a:blip r:embed="rId6">
            <a:alphaModFix/>
          </a:blip>
          <a:srcRect b="4321" l="0" r="0" t="4321"/>
          <a:stretch/>
        </p:blipFill>
        <p:spPr>
          <a:xfrm>
            <a:off x="4712638" y="1614928"/>
            <a:ext cx="3851640" cy="23457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